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3" r:id="rId9"/>
    <p:sldId id="262" r:id="rId10"/>
    <p:sldId id="271" r:id="rId11"/>
    <p:sldId id="264" r:id="rId12"/>
    <p:sldId id="267" r:id="rId13"/>
    <p:sldId id="268" r:id="rId14"/>
    <p:sldId id="269" r:id="rId15"/>
    <p:sldId id="270" r:id="rId16"/>
    <p:sldId id="274" r:id="rId17"/>
    <p:sldId id="275" r:id="rId18"/>
    <p:sldId id="276" r:id="rId19"/>
    <p:sldId id="278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47" d="100"/>
          <a:sy n="4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DEE4B-1502-4429-971D-5D74AAAA8A8A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ezier_curve" TargetMode="External"/><Relationship Id="rId2" Type="http://schemas.openxmlformats.org/officeDocument/2006/relationships/hyperlink" Target="http://www.codeproject.com/Articles/223159/Midpoint-Algorithm-Divide-and-Conquer-Method-for-D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i="1" dirty="0" smtClean="0"/>
              <a:t>Divide and Conquer </a:t>
            </a:r>
            <a:r>
              <a:rPr lang="en-US" dirty="0" err="1" smtClean="0"/>
              <a:t>pada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dirty="0" err="1" smtClean="0"/>
              <a:t>Grafika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i="1" dirty="0" smtClean="0"/>
              <a:t>expression tree</a:t>
            </a:r>
            <a:br>
              <a:rPr lang="en-US" i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/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 smtClean="0"/>
          </a:p>
          <a:p>
            <a:pPr marL="514350" indent="-514350"/>
            <a:r>
              <a:rPr lang="en-US" dirty="0" err="1" smtClean="0"/>
              <a:t>Informatika</a:t>
            </a:r>
            <a:r>
              <a:rPr lang="en-US" dirty="0" smtClean="0"/>
              <a:t> STEI-ITB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ainWindo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33400"/>
            <a:ext cx="6086475" cy="57956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id-ID" sz="2400" dirty="0" smtClean="0"/>
              <a:t>Bezier curve </a:t>
            </a:r>
            <a:r>
              <a:rPr lang="en-US" sz="2400" dirty="0" err="1" smtClean="0"/>
              <a:t>dimulai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id-ID" sz="2400" dirty="0" smtClean="0"/>
              <a:t>tiga </a:t>
            </a:r>
            <a:r>
              <a:rPr lang="en-US" sz="2400" dirty="0" err="1" smtClean="0"/>
              <a:t>titik</a:t>
            </a:r>
            <a:r>
              <a:rPr lang="id-ID" sz="2400" dirty="0" smtClean="0"/>
              <a:t> yang bisa di</a:t>
            </a:r>
            <a:r>
              <a:rPr lang="en-US" sz="2400" dirty="0" smtClean="0"/>
              <a:t>-set</a:t>
            </a:r>
            <a:r>
              <a:rPr lang="id-ID" sz="2400" dirty="0" smtClean="0"/>
              <a:t> secara manual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 smtClean="0"/>
              <a:t>Hitung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tengah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id-ID" sz="2400" dirty="0" smtClean="0"/>
              <a:t>yang terletak di antara tiga </a:t>
            </a:r>
            <a:r>
              <a:rPr lang="en-US" sz="2400" dirty="0" err="1" smtClean="0"/>
              <a:t>titik</a:t>
            </a:r>
            <a:r>
              <a:rPr lang="en-US" sz="2400" dirty="0" smtClean="0"/>
              <a:t> a</a:t>
            </a:r>
            <a:r>
              <a:rPr lang="id-ID" sz="2400" dirty="0" smtClean="0"/>
              <a:t>wal. Titik-titik pertengahan baru dihitung ditampilkan dalam warna hijau.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id-ID" sz="2400" dirty="0" smtClean="0"/>
              <a:t>yang mengubah warna menjadi biru akan berada di kurva Bezier akhir. </a:t>
            </a:r>
          </a:p>
          <a:p>
            <a:endParaRPr lang="en-US" sz="2800" dirty="0"/>
          </a:p>
        </p:txBody>
      </p:sp>
      <p:pic>
        <p:nvPicPr>
          <p:cNvPr id="4" name="Picture 2" descr="midpoin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864356"/>
            <a:ext cx="4119692" cy="2993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private void </a:t>
            </a:r>
            <a:r>
              <a:rPr lang="en-US" sz="2000" dirty="0" err="1" smtClean="0"/>
              <a:t>PopulateBezierPoints</a:t>
            </a:r>
            <a:r>
              <a:rPr lang="en-US" sz="2000" dirty="0" smtClean="0"/>
              <a:t>(</a:t>
            </a:r>
            <a:r>
              <a:rPr lang="en-US" sz="2000" dirty="0" err="1" smtClean="0"/>
              <a:t>PointF</a:t>
            </a:r>
            <a:r>
              <a:rPr lang="en-US" sz="2000" dirty="0" smtClean="0"/>
              <a:t> ctrl1, </a:t>
            </a:r>
            <a:r>
              <a:rPr lang="en-US" sz="2000" dirty="0" err="1" smtClean="0"/>
              <a:t>PointF</a:t>
            </a:r>
            <a:r>
              <a:rPr lang="en-US" sz="2000" dirty="0" smtClean="0"/>
              <a:t> ctrl2, 			</a:t>
            </a:r>
            <a:r>
              <a:rPr lang="en-US" sz="2000" dirty="0" err="1" smtClean="0"/>
              <a:t>PointF</a:t>
            </a:r>
            <a:r>
              <a:rPr lang="en-US" sz="2000" dirty="0" smtClean="0"/>
              <a:t> ctrl3,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currentIteration</a:t>
            </a:r>
            <a:r>
              <a:rPr lang="en-US" sz="2000" dirty="0" smtClean="0"/>
              <a:t>)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{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 if (</a:t>
            </a:r>
            <a:r>
              <a:rPr lang="en-US" sz="2000" dirty="0" err="1" smtClean="0"/>
              <a:t>currentIteration</a:t>
            </a:r>
            <a:r>
              <a:rPr lang="en-US" sz="2000" dirty="0" smtClean="0"/>
              <a:t> &lt; iterations) { </a:t>
            </a:r>
            <a:r>
              <a:rPr lang="en-US" sz="2000" i="1" dirty="0" smtClean="0"/>
              <a:t>//calculate next mid points 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PointF</a:t>
            </a:r>
            <a:r>
              <a:rPr lang="en-US" sz="2000" dirty="0" smtClean="0"/>
              <a:t> midPoint1 = </a:t>
            </a:r>
            <a:r>
              <a:rPr lang="en-US" sz="2000" dirty="0" err="1" smtClean="0"/>
              <a:t>MidPoint</a:t>
            </a:r>
            <a:r>
              <a:rPr lang="en-US" sz="2000" dirty="0" smtClean="0"/>
              <a:t>(ctrl1, ctrl2);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PointF</a:t>
            </a:r>
            <a:r>
              <a:rPr lang="en-US" sz="2000" dirty="0" smtClean="0"/>
              <a:t> midPoint2 = </a:t>
            </a:r>
            <a:r>
              <a:rPr lang="en-US" sz="2000" dirty="0" err="1" smtClean="0"/>
              <a:t>MidPoint</a:t>
            </a:r>
            <a:r>
              <a:rPr lang="en-US" sz="2000" dirty="0" smtClean="0"/>
              <a:t>(ctrl2, ctrl3);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PointF</a:t>
            </a:r>
            <a:r>
              <a:rPr lang="en-US" sz="2000" dirty="0" smtClean="0"/>
              <a:t> midPoint3 = </a:t>
            </a:r>
            <a:r>
              <a:rPr lang="en-US" sz="2000" dirty="0" err="1" smtClean="0"/>
              <a:t>MidPoint</a:t>
            </a:r>
            <a:r>
              <a:rPr lang="en-US" sz="2000" dirty="0" smtClean="0"/>
              <a:t>(midPoint1, midPoint2);   </a:t>
            </a:r>
            <a:r>
              <a:rPr lang="en-US" sz="2000" i="1" dirty="0" smtClean="0"/>
              <a:t>//the next 							control point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currentIteration</a:t>
            </a:r>
            <a:r>
              <a:rPr lang="en-US" sz="2000" dirty="0" smtClean="0"/>
              <a:t>++; 	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PopulateBezierPoints</a:t>
            </a:r>
            <a:r>
              <a:rPr lang="en-US" sz="2000" dirty="0" smtClean="0"/>
              <a:t>(ctrl1, midPoint1, midPoint3,  </a:t>
            </a:r>
            <a:r>
              <a:rPr lang="en-US" sz="2000" dirty="0" err="1" smtClean="0"/>
              <a:t>currentIteration</a:t>
            </a:r>
            <a:r>
              <a:rPr lang="en-US" sz="2000" dirty="0" smtClean="0"/>
              <a:t>); 	</a:t>
            </a:r>
            <a:r>
              <a:rPr lang="en-US" sz="2000" i="1" dirty="0" smtClean="0"/>
              <a:t>//left branch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 </a:t>
            </a:r>
            <a:r>
              <a:rPr lang="en-US" sz="2000" dirty="0" err="1" smtClean="0"/>
              <a:t>bezierPoints.Add</a:t>
            </a:r>
            <a:r>
              <a:rPr lang="en-US" sz="2000" dirty="0" smtClean="0"/>
              <a:t>(midPoint3); </a:t>
            </a:r>
            <a:r>
              <a:rPr lang="en-US" sz="2000" i="1" dirty="0" smtClean="0"/>
              <a:t>//add the next control point </a:t>
            </a:r>
            <a:r>
              <a:rPr lang="en-US" sz="2000" dirty="0" smtClean="0"/>
              <a:t>	</a:t>
            </a:r>
            <a:r>
              <a:rPr lang="en-US" sz="2000" dirty="0" err="1" smtClean="0"/>
              <a:t>PopulateBezierPoints</a:t>
            </a:r>
            <a:r>
              <a:rPr lang="en-US" sz="2000" dirty="0" smtClean="0"/>
              <a:t>(midPoint3, midPoint2, ctrl3, </a:t>
            </a:r>
            <a:r>
              <a:rPr lang="en-US" sz="2000" dirty="0" err="1" smtClean="0"/>
              <a:t>currentIteration</a:t>
            </a:r>
            <a:r>
              <a:rPr lang="en-US" sz="2000" dirty="0" smtClean="0"/>
              <a:t>);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i="1" dirty="0" smtClean="0"/>
              <a:t>//right branch }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}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300" dirty="0" smtClean="0">
                <a:cs typeface="Courier New" pitchFamily="49" charset="0"/>
              </a:rPr>
              <a:t>private </a:t>
            </a:r>
            <a:r>
              <a:rPr lang="en-US" sz="2300" dirty="0" err="1" smtClean="0">
                <a:cs typeface="Courier New" pitchFamily="49" charset="0"/>
              </a:rPr>
              <a:t>PointF</a:t>
            </a:r>
            <a:r>
              <a:rPr lang="en-US" sz="2300" dirty="0" smtClean="0">
                <a:cs typeface="Courier New" pitchFamily="49" charset="0"/>
              </a:rPr>
              <a:t> </a:t>
            </a:r>
            <a:r>
              <a:rPr lang="en-US" sz="2300" dirty="0" err="1" smtClean="0">
                <a:cs typeface="Courier New" pitchFamily="49" charset="0"/>
              </a:rPr>
              <a:t>MidPoint</a:t>
            </a:r>
            <a:r>
              <a:rPr lang="en-US" sz="2300" dirty="0" smtClean="0">
                <a:cs typeface="Courier New" pitchFamily="49" charset="0"/>
              </a:rPr>
              <a:t>(</a:t>
            </a:r>
            <a:r>
              <a:rPr lang="en-US" sz="2300" dirty="0" err="1" smtClean="0">
                <a:cs typeface="Courier New" pitchFamily="49" charset="0"/>
              </a:rPr>
              <a:t>PointF</a:t>
            </a:r>
            <a:r>
              <a:rPr lang="en-US" sz="2300" dirty="0" smtClean="0">
                <a:cs typeface="Courier New" pitchFamily="49" charset="0"/>
              </a:rPr>
              <a:t> controlPoint1, </a:t>
            </a:r>
            <a:r>
              <a:rPr lang="en-US" sz="2300" dirty="0" err="1" smtClean="0">
                <a:cs typeface="Courier New" pitchFamily="49" charset="0"/>
              </a:rPr>
              <a:t>PointF</a:t>
            </a:r>
            <a:r>
              <a:rPr lang="en-US" sz="2300" dirty="0" smtClean="0">
                <a:cs typeface="Courier New" pitchFamily="49" charset="0"/>
              </a:rPr>
              <a:t> controlPoint2) </a:t>
            </a:r>
          </a:p>
          <a:p>
            <a:pPr>
              <a:buNone/>
            </a:pPr>
            <a:r>
              <a:rPr lang="en-US" sz="2300" dirty="0">
                <a:cs typeface="Courier New" pitchFamily="49" charset="0"/>
              </a:rPr>
              <a:t>	</a:t>
            </a:r>
            <a:r>
              <a:rPr lang="en-US" sz="2300" dirty="0" smtClean="0">
                <a:cs typeface="Courier New" pitchFamily="49" charset="0"/>
              </a:rPr>
              <a:t>{ </a:t>
            </a:r>
          </a:p>
          <a:p>
            <a:pPr>
              <a:buNone/>
            </a:pPr>
            <a:r>
              <a:rPr lang="en-US" sz="2300" dirty="0">
                <a:cs typeface="Courier New" pitchFamily="49" charset="0"/>
              </a:rPr>
              <a:t>	</a:t>
            </a:r>
            <a:r>
              <a:rPr lang="en-US" sz="2300" dirty="0" smtClean="0">
                <a:cs typeface="Courier New" pitchFamily="49" charset="0"/>
              </a:rPr>
              <a:t>  return new </a:t>
            </a:r>
            <a:r>
              <a:rPr lang="en-US" sz="2300" dirty="0" err="1" smtClean="0">
                <a:cs typeface="Courier New" pitchFamily="49" charset="0"/>
              </a:rPr>
              <a:t>PointF</a:t>
            </a:r>
            <a:r>
              <a:rPr lang="en-US" sz="2300" dirty="0" smtClean="0">
                <a:cs typeface="Courier New" pitchFamily="49" charset="0"/>
              </a:rPr>
              <a:t>( </a:t>
            </a:r>
          </a:p>
          <a:p>
            <a:pPr>
              <a:buNone/>
            </a:pPr>
            <a:r>
              <a:rPr lang="en-US" sz="2300" dirty="0" smtClean="0">
                <a:cs typeface="Courier New" pitchFamily="49" charset="0"/>
              </a:rPr>
              <a:t>		  (controlPoint1.X + controlPoint2.X) / 2, </a:t>
            </a:r>
          </a:p>
          <a:p>
            <a:pPr>
              <a:buNone/>
            </a:pPr>
            <a:r>
              <a:rPr lang="en-US" sz="2300" dirty="0">
                <a:cs typeface="Courier New" pitchFamily="49" charset="0"/>
              </a:rPr>
              <a:t>	</a:t>
            </a:r>
            <a:r>
              <a:rPr lang="en-US" sz="2300" dirty="0" smtClean="0">
                <a:cs typeface="Courier New" pitchFamily="49" charset="0"/>
              </a:rPr>
              <a:t>	  (controlPoint1.Y + controlPoint2.Y) / 2 ); </a:t>
            </a:r>
          </a:p>
          <a:p>
            <a:pPr>
              <a:buNone/>
            </a:pPr>
            <a:r>
              <a:rPr lang="en-US" sz="2300" dirty="0" smtClean="0">
                <a:cs typeface="Courier New" pitchFamily="49" charset="0"/>
              </a:rPr>
              <a:t>	 }</a:t>
            </a:r>
          </a:p>
          <a:p>
            <a:pPr>
              <a:buNone/>
            </a:pPr>
            <a:endParaRPr lang="en-US" sz="2400" dirty="0">
              <a:cs typeface="Courier New" pitchFamily="49" charset="0"/>
            </a:endParaRP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cs typeface="Courier New" pitchFamily="49" charset="0"/>
              </a:rPr>
              <a:t>	private void </a:t>
            </a:r>
            <a:r>
              <a:rPr lang="en-US" sz="2400" dirty="0" err="1" smtClean="0">
                <a:cs typeface="Courier New" pitchFamily="49" charset="0"/>
              </a:rPr>
              <a:t>CreateBezier</a:t>
            </a:r>
            <a:r>
              <a:rPr lang="en-US" sz="2400" dirty="0" smtClean="0">
                <a:cs typeface="Courier New" pitchFamily="49" charset="0"/>
              </a:rPr>
              <a:t>(</a:t>
            </a:r>
            <a:r>
              <a:rPr lang="en-US" sz="2400" dirty="0" err="1" smtClean="0">
                <a:cs typeface="Courier New" pitchFamily="49" charset="0"/>
              </a:rPr>
              <a:t>PointF</a:t>
            </a:r>
            <a:r>
              <a:rPr lang="en-US" sz="2400" dirty="0" smtClean="0">
                <a:cs typeface="Courier New" pitchFamily="49" charset="0"/>
              </a:rPr>
              <a:t> ctrl1, </a:t>
            </a:r>
            <a:r>
              <a:rPr lang="en-US" sz="2400" dirty="0" err="1" smtClean="0">
                <a:cs typeface="Courier New" pitchFamily="49" charset="0"/>
              </a:rPr>
              <a:t>PointF</a:t>
            </a:r>
            <a:r>
              <a:rPr lang="en-US" sz="2400" dirty="0" smtClean="0">
                <a:cs typeface="Courier New" pitchFamily="49" charset="0"/>
              </a:rPr>
              <a:t> ctrl2, </a:t>
            </a:r>
            <a:r>
              <a:rPr lang="en-US" sz="2400" dirty="0" err="1" smtClean="0">
                <a:cs typeface="Courier New" pitchFamily="49" charset="0"/>
              </a:rPr>
              <a:t>PointF</a:t>
            </a:r>
            <a:r>
              <a:rPr lang="en-US" sz="2400" dirty="0" smtClean="0">
                <a:cs typeface="Courier New" pitchFamily="49" charset="0"/>
              </a:rPr>
              <a:t> ctrl3) </a:t>
            </a:r>
          </a:p>
          <a:p>
            <a:pPr>
              <a:buNone/>
            </a:pPr>
            <a:r>
              <a:rPr lang="en-US" sz="2400" dirty="0">
                <a:cs typeface="Courier New" pitchFamily="49" charset="0"/>
              </a:rPr>
              <a:t>	</a:t>
            </a:r>
            <a:r>
              <a:rPr lang="en-US" sz="2400" dirty="0" smtClean="0">
                <a:cs typeface="Courier New" pitchFamily="49" charset="0"/>
              </a:rPr>
              <a:t>{ </a:t>
            </a:r>
          </a:p>
          <a:p>
            <a:pPr>
              <a:buNone/>
            </a:pPr>
            <a:r>
              <a:rPr lang="en-US" sz="2400" dirty="0">
                <a:cs typeface="Courier New" pitchFamily="49" charset="0"/>
              </a:rPr>
              <a:t>	</a:t>
            </a:r>
            <a:r>
              <a:rPr lang="en-US" sz="2400" dirty="0" smtClean="0">
                <a:cs typeface="Courier New" pitchFamily="49" charset="0"/>
              </a:rPr>
              <a:t>	</a:t>
            </a:r>
            <a:r>
              <a:rPr lang="en-US" sz="2400" dirty="0" err="1" smtClean="0">
                <a:cs typeface="Courier New" pitchFamily="49" charset="0"/>
              </a:rPr>
              <a:t>bezierPoints</a:t>
            </a:r>
            <a:r>
              <a:rPr lang="en-US" sz="2400" dirty="0" smtClean="0">
                <a:cs typeface="Courier New" pitchFamily="49" charset="0"/>
              </a:rPr>
              <a:t> = new List&lt;</a:t>
            </a:r>
            <a:r>
              <a:rPr lang="en-US" sz="2400" dirty="0" err="1" smtClean="0">
                <a:cs typeface="Courier New" pitchFamily="49" charset="0"/>
              </a:rPr>
              <a:t>PointF</a:t>
            </a:r>
            <a:r>
              <a:rPr lang="en-US" sz="2400" dirty="0" smtClean="0">
                <a:cs typeface="Courier New" pitchFamily="49" charset="0"/>
              </a:rPr>
              <a:t>&gt;(); </a:t>
            </a:r>
          </a:p>
          <a:p>
            <a:pPr>
              <a:buNone/>
            </a:pPr>
            <a:r>
              <a:rPr lang="en-US" sz="2400" dirty="0" smtClean="0">
                <a:cs typeface="Courier New" pitchFamily="49" charset="0"/>
              </a:rPr>
              <a:t>	</a:t>
            </a:r>
            <a:r>
              <a:rPr lang="en-US" sz="2400" dirty="0">
                <a:cs typeface="Courier New" pitchFamily="49" charset="0"/>
              </a:rPr>
              <a:t>	</a:t>
            </a:r>
            <a:r>
              <a:rPr lang="en-US" sz="2400" dirty="0" err="1" smtClean="0">
                <a:cs typeface="Courier New" pitchFamily="49" charset="0"/>
              </a:rPr>
              <a:t>bezierPoints.Clear</a:t>
            </a:r>
            <a:r>
              <a:rPr lang="en-US" sz="2400" dirty="0" smtClean="0"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400" dirty="0" smtClean="0">
                <a:cs typeface="Courier New" pitchFamily="49" charset="0"/>
              </a:rPr>
              <a:t>	</a:t>
            </a:r>
            <a:r>
              <a:rPr lang="en-US" sz="2400" dirty="0">
                <a:cs typeface="Courier New" pitchFamily="49" charset="0"/>
              </a:rPr>
              <a:t>	</a:t>
            </a:r>
            <a:r>
              <a:rPr lang="en-US" sz="2400" dirty="0" err="1" smtClean="0">
                <a:cs typeface="Courier New" pitchFamily="49" charset="0"/>
              </a:rPr>
              <a:t>bezierPoints.Add</a:t>
            </a:r>
            <a:r>
              <a:rPr lang="en-US" sz="2400" dirty="0" smtClean="0">
                <a:cs typeface="Courier New" pitchFamily="49" charset="0"/>
              </a:rPr>
              <a:t>(ctrl1);  </a:t>
            </a:r>
            <a:r>
              <a:rPr lang="en-US" sz="2400" i="1" dirty="0" smtClean="0">
                <a:cs typeface="Courier New" pitchFamily="49" charset="0"/>
              </a:rPr>
              <a:t>// add the first control point </a:t>
            </a:r>
            <a:r>
              <a:rPr lang="en-US" sz="2400" dirty="0" smtClean="0">
                <a:cs typeface="Courier New" pitchFamily="49" charset="0"/>
              </a:rPr>
              <a:t>	</a:t>
            </a:r>
            <a:r>
              <a:rPr lang="en-US" sz="2400" dirty="0" err="1" smtClean="0">
                <a:cs typeface="Courier New" pitchFamily="49" charset="0"/>
              </a:rPr>
              <a:t>PopulateBezierPoints</a:t>
            </a:r>
            <a:r>
              <a:rPr lang="en-US" sz="2400" dirty="0" smtClean="0">
                <a:cs typeface="Courier New" pitchFamily="49" charset="0"/>
              </a:rPr>
              <a:t>(ctrl1, ctrl2, ctrl3, 0); 	</a:t>
            </a:r>
            <a:r>
              <a:rPr lang="en-US" sz="2400" dirty="0" err="1" smtClean="0">
                <a:cs typeface="Courier New" pitchFamily="49" charset="0"/>
              </a:rPr>
              <a:t>bezierPoints.Add</a:t>
            </a:r>
            <a:r>
              <a:rPr lang="en-US" sz="2400" dirty="0" smtClean="0">
                <a:cs typeface="Courier New" pitchFamily="49" charset="0"/>
              </a:rPr>
              <a:t>(ctrl3);  </a:t>
            </a:r>
            <a:r>
              <a:rPr lang="en-US" sz="2400" i="1" dirty="0" smtClean="0">
                <a:cs typeface="Courier New" pitchFamily="49" charset="0"/>
              </a:rPr>
              <a:t>// add the last control point </a:t>
            </a:r>
          </a:p>
          <a:p>
            <a:pPr>
              <a:buNone/>
            </a:pPr>
            <a:r>
              <a:rPr lang="en-US" sz="2400" dirty="0" smtClean="0">
                <a:cs typeface="Courier New" pitchFamily="49" charset="0"/>
              </a:rPr>
              <a:t>    }</a:t>
            </a:r>
            <a:endParaRPr lang="en-US" sz="2400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Sumber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>
                <a:hlinkClick r:id="rId2"/>
              </a:rPr>
              <a:t>http://www.codeproject.com/Articles/223159/Midpoint-Algorithm-Divide-and-Conquer-Method-for-D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>
                <a:hlinkClick r:id="rId3"/>
              </a:rPr>
              <a:t>http://en.wikipedia.org/wiki/Bezier_curve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i="1" dirty="0" smtClean="0"/>
              <a:t>compiler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pemrograman</a:t>
            </a:r>
            <a:r>
              <a:rPr lang="en-US" sz="2400" dirty="0" smtClean="0"/>
              <a:t>, </a:t>
            </a:r>
            <a:r>
              <a:rPr lang="en-US" sz="2400" dirty="0" err="1" smtClean="0"/>
              <a:t>ekspresi</a:t>
            </a:r>
            <a:r>
              <a:rPr lang="en-US" sz="2400" dirty="0" smtClean="0"/>
              <a:t> </a:t>
            </a:r>
            <a:r>
              <a:rPr lang="en-US" sz="2400" dirty="0" err="1" smtClean="0"/>
              <a:t>aritmetika</a:t>
            </a:r>
            <a:r>
              <a:rPr lang="en-US" sz="2400" dirty="0" smtClean="0"/>
              <a:t> </a:t>
            </a:r>
            <a:r>
              <a:rPr lang="en-US" sz="2400" dirty="0" err="1" smtClean="0"/>
              <a:t>direpresentasikan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pohon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expression tree</a:t>
            </a:r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pl-PL" sz="2400" dirty="0" smtClean="0"/>
              <a:t>(5 + z) / -8) * (4 ^ 2)</a:t>
            </a:r>
            <a:endParaRPr lang="en-US" sz="2400" dirty="0"/>
          </a:p>
        </p:txBody>
      </p:sp>
      <p:pic>
        <p:nvPicPr>
          <p:cNvPr id="1028" name="Picture 4" descr="File:Binary Algebraic Expression Tr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048000"/>
            <a:ext cx="4648200" cy="34480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410200" y="6477000"/>
            <a:ext cx="3097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: Wikipedia.org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Mengevaluasi</a:t>
            </a:r>
            <a:r>
              <a:rPr lang="en-US" dirty="0" smtClean="0"/>
              <a:t> </a:t>
            </a:r>
            <a:r>
              <a:rPr lang="en-US" i="1" dirty="0" smtClean="0"/>
              <a:t>Expression Tree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Simpul</a:t>
            </a:r>
            <a:r>
              <a:rPr lang="en-US" sz="2800" dirty="0" smtClean="0"/>
              <a:t> </a:t>
            </a:r>
            <a:r>
              <a:rPr lang="en-US" sz="2800" dirty="0" err="1" smtClean="0"/>
              <a:t>daun</a:t>
            </a:r>
            <a:r>
              <a:rPr lang="en-US" sz="2800" dirty="0" smtClean="0"/>
              <a:t>  </a:t>
            </a:r>
            <a:r>
              <a:rPr lang="en-US" sz="2800" dirty="0" smtClean="0">
                <a:sym typeface="Wingdings" pitchFamily="2" charset="2"/>
              </a:rPr>
              <a:t> operand</a:t>
            </a:r>
          </a:p>
          <a:p>
            <a:r>
              <a:rPr lang="en-US" sz="2800" dirty="0" err="1" smtClean="0">
                <a:sym typeface="Wingdings" pitchFamily="2" charset="2"/>
              </a:rPr>
              <a:t>Simpul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dalam</a:t>
            </a:r>
            <a:r>
              <a:rPr lang="en-US" sz="2800" dirty="0" smtClean="0">
                <a:sym typeface="Wingdings" pitchFamily="2" charset="2"/>
              </a:rPr>
              <a:t>  operator (+, -, *, /)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err="1" smtClean="0">
                <a:sym typeface="Wingdings" pitchFamily="2" charset="2"/>
              </a:rPr>
              <a:t>Struktur</a:t>
            </a:r>
            <a:r>
              <a:rPr lang="en-US" sz="2800" dirty="0" smtClean="0">
                <a:sym typeface="Wingdings" pitchFamily="2" charset="2"/>
              </a:rPr>
              <a:t> data </a:t>
            </a:r>
            <a:r>
              <a:rPr lang="en-US" sz="2800" dirty="0" err="1" smtClean="0">
                <a:sym typeface="Wingdings" pitchFamily="2" charset="2"/>
              </a:rPr>
              <a:t>pohon</a:t>
            </a:r>
            <a:r>
              <a:rPr lang="en-US" sz="2800" dirty="0" smtClean="0">
                <a:sym typeface="Wingdings" pitchFamily="2" charset="2"/>
              </a:rPr>
              <a:t>: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err="1" smtClean="0">
                <a:sym typeface="Wingdings" pitchFamily="2" charset="2"/>
              </a:rPr>
              <a:t>Pada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simpul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daun</a:t>
            </a:r>
            <a:r>
              <a:rPr lang="en-US" sz="2800" dirty="0" smtClean="0">
                <a:sym typeface="Wingdings" pitchFamily="2" charset="2"/>
              </a:rPr>
              <a:t>  left = NIL </a:t>
            </a:r>
            <a:r>
              <a:rPr lang="en-US" sz="2800" dirty="0" err="1" smtClean="0">
                <a:sym typeface="Wingdings" pitchFamily="2" charset="2"/>
              </a:rPr>
              <a:t>dan</a:t>
            </a:r>
            <a:r>
              <a:rPr lang="en-US" sz="2800" dirty="0" smtClean="0">
                <a:sym typeface="Wingdings" pitchFamily="2" charset="2"/>
              </a:rPr>
              <a:t> right = NIL</a:t>
            </a:r>
          </a:p>
          <a:p>
            <a:endParaRPr lang="en-US" sz="2800" dirty="0"/>
          </a:p>
        </p:txBody>
      </p:sp>
      <p:pic>
        <p:nvPicPr>
          <p:cNvPr id="29698" name="Picture 2" descr="http://penguin.ewu.edu/cscd300/Topic/ExpressionTree/Express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10000"/>
            <a:ext cx="4233323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106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i="1" dirty="0" smtClean="0"/>
              <a:t>divide and conquer</a:t>
            </a:r>
            <a:r>
              <a:rPr lang="en-US" sz="2800" dirty="0" smtClean="0"/>
              <a:t>: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400" dirty="0" smtClean="0"/>
              <a:t>If  node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simpul</a:t>
            </a:r>
            <a:r>
              <a:rPr lang="en-US" sz="2400" dirty="0" smtClean="0"/>
              <a:t> </a:t>
            </a:r>
            <a:r>
              <a:rPr lang="en-US" sz="2400" dirty="0" err="1" smtClean="0"/>
              <a:t>daun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      return </a:t>
            </a:r>
            <a:r>
              <a:rPr lang="en-US" sz="2400" dirty="0" err="1" smtClean="0"/>
              <a:t>nilainya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else </a:t>
            </a:r>
          </a:p>
          <a:p>
            <a:pPr lvl="1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</a:t>
            </a:r>
            <a:r>
              <a:rPr lang="en-US" sz="2400" dirty="0" err="1" smtClean="0"/>
              <a:t>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upa-pohon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return </a:t>
            </a:r>
            <a:r>
              <a:rPr lang="en-US" sz="2400" dirty="0" err="1" smtClean="0"/>
              <a:t>nilainya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</a:t>
            </a:r>
            <a:r>
              <a:rPr lang="en-US" sz="2400" dirty="0" err="1" smtClean="0"/>
              <a:t>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upa-pohon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return </a:t>
            </a:r>
            <a:r>
              <a:rPr lang="en-US" sz="2400" dirty="0" err="1" smtClean="0"/>
              <a:t>nilainya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bersesuaian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operator </a:t>
            </a:r>
            <a:r>
              <a:rPr lang="en-US" sz="2400" dirty="0" err="1" smtClean="0"/>
              <a:t>dan</a:t>
            </a:r>
            <a:r>
              <a:rPr lang="en-US" sz="2400" dirty="0" smtClean="0"/>
              <a:t> return </a:t>
            </a:r>
            <a:r>
              <a:rPr lang="en-US" sz="2400" dirty="0" err="1" smtClean="0"/>
              <a:t>nilainya</a:t>
            </a:r>
            <a:endParaRPr lang="en-US" sz="24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500" b="1" dirty="0" smtClean="0"/>
              <a:t>procedure</a:t>
            </a:r>
            <a:r>
              <a:rPr lang="en-US" sz="2500" dirty="0" smtClean="0"/>
              <a:t> </a:t>
            </a:r>
            <a:r>
              <a:rPr lang="en-US" sz="2500" dirty="0" err="1" smtClean="0"/>
              <a:t>Evaluasi</a:t>
            </a:r>
            <a:r>
              <a:rPr lang="en-US" sz="2500" dirty="0" smtClean="0"/>
              <a:t>(input T : </a:t>
            </a:r>
            <a:r>
              <a:rPr lang="en-US" sz="2500" dirty="0" err="1" smtClean="0"/>
              <a:t>Pohon</a:t>
            </a:r>
            <a:r>
              <a:rPr lang="en-US" sz="2500" dirty="0" smtClean="0"/>
              <a:t>, output </a:t>
            </a:r>
            <a:r>
              <a:rPr lang="en-US" sz="2500" dirty="0" err="1" smtClean="0"/>
              <a:t>nilai</a:t>
            </a:r>
            <a:r>
              <a:rPr lang="en-US" sz="2500" dirty="0" smtClean="0"/>
              <a:t> : integer)</a:t>
            </a:r>
            <a:endParaRPr lang="en-US" sz="2500" b="1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500" dirty="0" err="1" smtClean="0"/>
              <a:t>Algoritma</a:t>
            </a:r>
            <a:r>
              <a:rPr lang="en-US" sz="2500" dirty="0" smtClean="0"/>
              <a:t>:</a:t>
            </a:r>
          </a:p>
          <a:p>
            <a:pPr>
              <a:buNone/>
            </a:pPr>
            <a:r>
              <a:rPr lang="en-US" sz="2500" dirty="0" smtClean="0"/>
              <a:t>	</a:t>
            </a:r>
            <a:r>
              <a:rPr lang="en-US" sz="2500" b="1" dirty="0" smtClean="0"/>
              <a:t>if</a:t>
            </a:r>
            <a:r>
              <a:rPr lang="en-US" sz="2500" dirty="0" smtClean="0"/>
              <a:t> left(T) = NIL </a:t>
            </a:r>
            <a:r>
              <a:rPr lang="en-US" sz="2500" b="1" dirty="0" smtClean="0"/>
              <a:t>and</a:t>
            </a:r>
            <a:r>
              <a:rPr lang="en-US" sz="2500" dirty="0" smtClean="0"/>
              <a:t> right(T) = NIL  </a:t>
            </a:r>
            <a:r>
              <a:rPr lang="en-US" sz="2500" i="1" dirty="0" smtClean="0"/>
              <a:t>{ </a:t>
            </a:r>
            <a:r>
              <a:rPr lang="en-US" sz="2500" i="1" dirty="0" err="1" smtClean="0"/>
              <a:t>simpul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daun</a:t>
            </a:r>
            <a:r>
              <a:rPr lang="en-US" sz="2500" i="1" dirty="0" smtClean="0"/>
              <a:t>}</a:t>
            </a:r>
          </a:p>
          <a:p>
            <a:pPr>
              <a:buNone/>
            </a:pPr>
            <a:r>
              <a:rPr lang="en-US" sz="2500" dirty="0" smtClean="0"/>
              <a:t>        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smtClean="0">
                <a:sym typeface="Symbol"/>
              </a:rPr>
              <a:t> </a:t>
            </a:r>
            <a:r>
              <a:rPr lang="en-US" sz="2500" dirty="0" smtClean="0"/>
              <a:t>item(T)</a:t>
            </a:r>
          </a:p>
          <a:p>
            <a:pPr>
              <a:buNone/>
            </a:pPr>
            <a:r>
              <a:rPr lang="en-US" sz="2500" dirty="0" smtClean="0"/>
              <a:t>     </a:t>
            </a:r>
            <a:r>
              <a:rPr lang="en-US" sz="2500" b="1" dirty="0" smtClean="0"/>
              <a:t>else</a:t>
            </a:r>
            <a:r>
              <a:rPr lang="en-US" sz="2500" dirty="0" smtClean="0"/>
              <a:t>   </a:t>
            </a:r>
            <a:r>
              <a:rPr lang="en-US" sz="2500" i="1" dirty="0" smtClean="0"/>
              <a:t>{ </a:t>
            </a:r>
            <a:r>
              <a:rPr lang="en-US" sz="2500" i="1" dirty="0" err="1" smtClean="0"/>
              <a:t>simpul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dalam</a:t>
            </a:r>
            <a:r>
              <a:rPr lang="en-US" sz="2500" i="1" dirty="0" smtClean="0"/>
              <a:t> }</a:t>
            </a:r>
          </a:p>
          <a:p>
            <a:pPr>
              <a:buNone/>
            </a:pPr>
            <a:r>
              <a:rPr lang="en-US" sz="2500" i="1" dirty="0" smtClean="0"/>
              <a:t>		</a:t>
            </a:r>
            <a:r>
              <a:rPr lang="en-US" sz="2500" dirty="0" err="1" smtClean="0"/>
              <a:t>Evaluasi</a:t>
            </a:r>
            <a:r>
              <a:rPr lang="en-US" sz="2500" dirty="0" smtClean="0"/>
              <a:t>(left(T), nilai1);</a:t>
            </a:r>
          </a:p>
          <a:p>
            <a:pPr>
              <a:buNone/>
            </a:pPr>
            <a:r>
              <a:rPr lang="en-US" sz="2500" i="1" dirty="0" smtClean="0"/>
              <a:t>		</a:t>
            </a:r>
            <a:r>
              <a:rPr lang="en-US" sz="2500" dirty="0" err="1" smtClean="0"/>
              <a:t>Evaluasi</a:t>
            </a:r>
            <a:r>
              <a:rPr lang="en-US" sz="2500" dirty="0" smtClean="0"/>
              <a:t>(right(T), nilai2);</a:t>
            </a:r>
          </a:p>
          <a:p>
            <a:pPr>
              <a:buNone/>
            </a:pPr>
            <a:r>
              <a:rPr lang="en-US" sz="2500" i="1" dirty="0" smtClean="0"/>
              <a:t>		</a:t>
            </a:r>
            <a:r>
              <a:rPr lang="en-US" sz="2500" b="1" dirty="0" smtClean="0"/>
              <a:t>case</a:t>
            </a:r>
            <a:r>
              <a:rPr lang="en-US" sz="2500" dirty="0" smtClean="0"/>
              <a:t> item(T) </a:t>
            </a:r>
            <a:r>
              <a:rPr lang="en-US" sz="2500" b="1" dirty="0" smtClean="0"/>
              <a:t>of</a:t>
            </a:r>
          </a:p>
          <a:p>
            <a:pPr>
              <a:buNone/>
            </a:pPr>
            <a:r>
              <a:rPr lang="en-US" sz="2500" dirty="0" smtClean="0"/>
              <a:t>		     “+” :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smtClean="0">
                <a:sym typeface="Symbol"/>
              </a:rPr>
              <a:t></a:t>
            </a:r>
            <a:r>
              <a:rPr lang="en-US" sz="2500" dirty="0" smtClean="0"/>
              <a:t> </a:t>
            </a:r>
            <a:r>
              <a:rPr lang="en-US" sz="2500" dirty="0" smtClean="0"/>
              <a:t>nilai1 </a:t>
            </a:r>
            <a:r>
              <a:rPr lang="en-US" sz="2500" dirty="0" smtClean="0"/>
              <a:t>+ nilai2</a:t>
            </a:r>
          </a:p>
          <a:p>
            <a:pPr>
              <a:buNone/>
            </a:pPr>
            <a:r>
              <a:rPr lang="en-US" sz="2500" dirty="0" smtClean="0"/>
              <a:t>		     “-” :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smtClean="0">
                <a:sym typeface="Symbol"/>
              </a:rPr>
              <a:t></a:t>
            </a:r>
            <a:r>
              <a:rPr lang="en-US" sz="2500" dirty="0" smtClean="0"/>
              <a:t> </a:t>
            </a:r>
            <a:r>
              <a:rPr lang="en-US" sz="2500" dirty="0" smtClean="0"/>
              <a:t>nilai1 </a:t>
            </a:r>
            <a:r>
              <a:rPr lang="en-US" sz="2500" dirty="0" smtClean="0"/>
              <a:t>- nilai2</a:t>
            </a:r>
          </a:p>
          <a:p>
            <a:pPr>
              <a:buNone/>
            </a:pPr>
            <a:r>
              <a:rPr lang="en-US" sz="2500" dirty="0" smtClean="0"/>
              <a:t>		     “*” :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smtClean="0">
                <a:sym typeface="Symbol"/>
              </a:rPr>
              <a:t></a:t>
            </a:r>
            <a:r>
              <a:rPr lang="en-US" sz="2500" dirty="0" smtClean="0"/>
              <a:t> </a:t>
            </a:r>
            <a:r>
              <a:rPr lang="en-US" sz="2500" dirty="0" smtClean="0"/>
              <a:t>nilai1 </a:t>
            </a:r>
            <a:r>
              <a:rPr lang="en-US" sz="2500" dirty="0" smtClean="0"/>
              <a:t>* nilai2</a:t>
            </a:r>
          </a:p>
          <a:p>
            <a:pPr>
              <a:buNone/>
            </a:pPr>
            <a:r>
              <a:rPr lang="en-US" sz="2500" dirty="0" smtClean="0"/>
              <a:t>		     “/” :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smtClean="0">
                <a:sym typeface="Symbol"/>
              </a:rPr>
              <a:t></a:t>
            </a:r>
            <a:r>
              <a:rPr lang="en-US" sz="2500" dirty="0" smtClean="0"/>
              <a:t>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smtClean="0"/>
              <a:t> </a:t>
            </a:r>
            <a:r>
              <a:rPr lang="en-US" sz="2500" dirty="0" smtClean="0"/>
              <a:t>/ nilai2</a:t>
            </a:r>
          </a:p>
          <a:p>
            <a:pPr>
              <a:buNone/>
            </a:pPr>
            <a:r>
              <a:rPr lang="en-US" sz="2500" dirty="0" smtClean="0"/>
              <a:t>	  </a:t>
            </a:r>
            <a:r>
              <a:rPr lang="en-US" sz="2500" b="1" dirty="0" smtClean="0"/>
              <a:t>end</a:t>
            </a:r>
          </a:p>
          <a:p>
            <a:pPr>
              <a:buNone/>
            </a:pPr>
            <a:r>
              <a:rPr lang="en-US" sz="2500" b="1" dirty="0" smtClean="0"/>
              <a:t> end</a:t>
            </a:r>
          </a:p>
          <a:p>
            <a:pPr>
              <a:buNone/>
            </a:pPr>
            <a:r>
              <a:rPr lang="en-US" sz="2500" dirty="0" smtClean="0"/>
              <a:t>	  	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Bezier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/>
              <a:t>Bezier Curve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grafika</a:t>
            </a:r>
            <a:r>
              <a:rPr lang="en-US" sz="2800" dirty="0" smtClean="0"/>
              <a:t>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 (</a:t>
            </a:r>
            <a:r>
              <a:rPr lang="en-US" sz="2800" i="1" dirty="0" smtClean="0"/>
              <a:t>computer graphics</a:t>
            </a:r>
            <a:r>
              <a:rPr lang="en-US" sz="2800" dirty="0" smtClean="0"/>
              <a:t>).</a:t>
            </a:r>
          </a:p>
          <a:p>
            <a:endParaRPr lang="en-US" sz="2800" dirty="0"/>
          </a:p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grafik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, Bezier curves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memodelkan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mulus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id-ID" sz="2800" dirty="0" smtClean="0"/>
              <a:t>Kurva Bézier dipublikasikan secara luas pada tahun 1962 oleh insinyur Pierre Bézier Perancis, yang menggunakan</a:t>
            </a:r>
            <a:r>
              <a:rPr lang="en-US" sz="2800" dirty="0" err="1" smtClean="0"/>
              <a:t>nya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id-ID" sz="2800" dirty="0" smtClean="0"/>
              <a:t>merancang badan mobil.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600" b="1" dirty="0" smtClean="0"/>
              <a:t>function</a:t>
            </a:r>
            <a:r>
              <a:rPr lang="en-US" sz="2600" dirty="0" smtClean="0"/>
              <a:t>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(T : </a:t>
            </a:r>
            <a:r>
              <a:rPr lang="en-US" sz="2600" dirty="0" err="1" smtClean="0"/>
              <a:t>Pohon</a:t>
            </a:r>
            <a:r>
              <a:rPr lang="en-US" sz="2600" dirty="0" smtClean="0"/>
              <a:t>) </a:t>
            </a:r>
            <a:r>
              <a:rPr lang="en-US" sz="2600" dirty="0" smtClean="0">
                <a:sym typeface="Wingdings" pitchFamily="2" charset="2"/>
              </a:rPr>
              <a:t> </a:t>
            </a:r>
            <a:r>
              <a:rPr lang="en-US" sz="2600" b="1" dirty="0" smtClean="0">
                <a:sym typeface="Wingdings" pitchFamily="2" charset="2"/>
              </a:rPr>
              <a:t>integer</a:t>
            </a:r>
          </a:p>
          <a:p>
            <a:pPr>
              <a:buNone/>
            </a:pPr>
            <a:r>
              <a:rPr lang="en-US" sz="2600" dirty="0" err="1" smtClean="0"/>
              <a:t>Algoritma</a:t>
            </a:r>
            <a:r>
              <a:rPr lang="en-US" sz="2600" dirty="0" smtClean="0"/>
              <a:t>: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b="1" dirty="0" smtClean="0"/>
              <a:t>if</a:t>
            </a:r>
            <a:r>
              <a:rPr lang="en-US" sz="2600" dirty="0" smtClean="0"/>
              <a:t> left(T) = NIL </a:t>
            </a:r>
            <a:r>
              <a:rPr lang="en-US" sz="2600" b="1" dirty="0" smtClean="0"/>
              <a:t>and</a:t>
            </a:r>
            <a:r>
              <a:rPr lang="en-US" sz="2600" dirty="0" smtClean="0"/>
              <a:t> right(T) = NIL  </a:t>
            </a:r>
            <a:r>
              <a:rPr lang="en-US" sz="2600" i="1" dirty="0" smtClean="0"/>
              <a:t>{ </a:t>
            </a:r>
            <a:r>
              <a:rPr lang="en-US" sz="2600" i="1" dirty="0" err="1" smtClean="0"/>
              <a:t>simpul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daun</a:t>
            </a:r>
            <a:r>
              <a:rPr lang="en-US" sz="2600" i="1" dirty="0" smtClean="0"/>
              <a:t>}</a:t>
            </a:r>
          </a:p>
          <a:p>
            <a:pPr>
              <a:buNone/>
            </a:pPr>
            <a:r>
              <a:rPr lang="en-US" sz="2600" dirty="0" smtClean="0"/>
              <a:t>         </a:t>
            </a:r>
            <a:r>
              <a:rPr lang="en-US" sz="2600" b="1" dirty="0" smtClean="0"/>
              <a:t>return</a:t>
            </a:r>
            <a:r>
              <a:rPr lang="en-US" sz="2600" dirty="0" smtClean="0"/>
              <a:t> item(T)</a:t>
            </a:r>
          </a:p>
          <a:p>
            <a:pPr>
              <a:buNone/>
            </a:pPr>
            <a:r>
              <a:rPr lang="en-US" sz="2600" dirty="0" smtClean="0"/>
              <a:t>     </a:t>
            </a:r>
            <a:r>
              <a:rPr lang="en-US" sz="2600" b="1" dirty="0" smtClean="0"/>
              <a:t>else</a:t>
            </a:r>
            <a:r>
              <a:rPr lang="en-US" sz="2600" dirty="0" smtClean="0"/>
              <a:t>   </a:t>
            </a:r>
            <a:r>
              <a:rPr lang="en-US" sz="2600" i="1" dirty="0" smtClean="0"/>
              <a:t>{ </a:t>
            </a:r>
            <a:r>
              <a:rPr lang="en-US" sz="2600" i="1" dirty="0" err="1" smtClean="0"/>
              <a:t>simpul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dalam</a:t>
            </a:r>
            <a:r>
              <a:rPr lang="en-US" sz="2600" i="1" dirty="0" smtClean="0"/>
              <a:t> }</a:t>
            </a:r>
          </a:p>
          <a:p>
            <a:pPr>
              <a:buNone/>
            </a:pPr>
            <a:r>
              <a:rPr lang="en-US" sz="2600" dirty="0" smtClean="0"/>
              <a:t>        </a:t>
            </a:r>
            <a:r>
              <a:rPr lang="en-US" sz="2600" b="1" dirty="0" smtClean="0"/>
              <a:t>case</a:t>
            </a:r>
            <a:r>
              <a:rPr lang="en-US" sz="2600" dirty="0" smtClean="0"/>
              <a:t> item(T) </a:t>
            </a:r>
            <a:r>
              <a:rPr lang="en-US" sz="2600" b="1" dirty="0" smtClean="0"/>
              <a:t>of</a:t>
            </a:r>
          </a:p>
          <a:p>
            <a:pPr>
              <a:buNone/>
            </a:pPr>
            <a:r>
              <a:rPr lang="en-US" sz="2600" dirty="0" smtClean="0"/>
              <a:t> 		“+” : </a:t>
            </a:r>
            <a:r>
              <a:rPr lang="en-US" sz="2600" b="1" dirty="0" smtClean="0"/>
              <a:t>return</a:t>
            </a:r>
            <a:r>
              <a:rPr lang="en-US" sz="2600" dirty="0" smtClean="0"/>
              <a:t>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(left(T)) +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(right(T))</a:t>
            </a:r>
          </a:p>
          <a:p>
            <a:pPr>
              <a:buNone/>
            </a:pPr>
            <a:r>
              <a:rPr lang="en-US" sz="2600" dirty="0" smtClean="0"/>
              <a:t>		 “-” : </a:t>
            </a:r>
            <a:r>
              <a:rPr lang="en-US" sz="2600" b="1" dirty="0" smtClean="0"/>
              <a:t>return</a:t>
            </a:r>
            <a:r>
              <a:rPr lang="en-US" sz="2600" dirty="0" smtClean="0"/>
              <a:t>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(left(T)) -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(right(T))</a:t>
            </a:r>
          </a:p>
          <a:p>
            <a:pPr>
              <a:buNone/>
            </a:pPr>
            <a:r>
              <a:rPr lang="en-US" sz="2600" dirty="0" smtClean="0"/>
              <a:t>		 “*” : </a:t>
            </a:r>
            <a:r>
              <a:rPr lang="en-US" sz="2600" b="1" dirty="0" smtClean="0"/>
              <a:t>return</a:t>
            </a:r>
            <a:r>
              <a:rPr lang="en-US" sz="2600" dirty="0" smtClean="0"/>
              <a:t>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(left(T)) *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(right(T))</a:t>
            </a:r>
          </a:p>
          <a:p>
            <a:pPr>
              <a:buNone/>
            </a:pPr>
            <a:r>
              <a:rPr lang="en-US" sz="2600" dirty="0" smtClean="0"/>
              <a:t>		 “/” : </a:t>
            </a:r>
            <a:r>
              <a:rPr lang="en-US" sz="2600" b="1" dirty="0" smtClean="0"/>
              <a:t>return</a:t>
            </a:r>
            <a:r>
              <a:rPr lang="en-US" sz="2600" dirty="0" smtClean="0"/>
              <a:t>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(left(T)) /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(right(T))</a:t>
            </a:r>
          </a:p>
          <a:p>
            <a:pPr>
              <a:buNone/>
            </a:pPr>
            <a:r>
              <a:rPr lang="en-US" sz="2600" dirty="0" smtClean="0"/>
              <a:t>	  </a:t>
            </a:r>
            <a:r>
              <a:rPr lang="en-US" sz="2600" b="1" dirty="0" smtClean="0"/>
              <a:t>end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b="1" dirty="0" smtClean="0"/>
              <a:t>end</a:t>
            </a:r>
          </a:p>
          <a:p>
            <a:pPr>
              <a:buNone/>
            </a:pPr>
            <a:r>
              <a:rPr lang="en-US" sz="2600" dirty="0" smtClean="0"/>
              <a:t>	  	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Bezier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Sebuah kurva Bézier didefinisikan oleh satu set titik kontrol P</a:t>
            </a:r>
            <a:r>
              <a:rPr lang="id-ID" sz="2400" baseline="-25000" dirty="0" smtClean="0"/>
              <a:t>0 </a:t>
            </a:r>
            <a:r>
              <a:rPr lang="en-US" sz="2400" dirty="0" err="1" smtClean="0"/>
              <a:t>sampai</a:t>
            </a:r>
            <a:r>
              <a:rPr lang="id-ID" sz="2400" dirty="0" smtClean="0"/>
              <a:t> P</a:t>
            </a:r>
            <a:r>
              <a:rPr lang="id-ID" sz="2400" baseline="-25000" dirty="0" smtClean="0"/>
              <a:t>n</a:t>
            </a:r>
            <a:r>
              <a:rPr lang="id-ID" sz="2400" dirty="0" smtClean="0"/>
              <a:t>, </a:t>
            </a:r>
            <a:r>
              <a:rPr lang="en-US" sz="2400" dirty="0" smtClean="0"/>
              <a:t> </a:t>
            </a:r>
            <a:r>
              <a:rPr lang="id-ID" sz="2400" i="1" dirty="0" smtClean="0"/>
              <a:t>n</a:t>
            </a:r>
            <a:r>
              <a:rPr lang="id-ID" sz="2400" dirty="0" smtClean="0"/>
              <a:t> disebut order (n = 1 untuk linier, 2 kuadrat, dll).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Titik</a:t>
            </a:r>
            <a:r>
              <a:rPr lang="en-US" sz="2400" dirty="0" smtClean="0"/>
              <a:t> k</a:t>
            </a:r>
            <a:r>
              <a:rPr lang="id-ID" sz="2400" dirty="0" smtClean="0"/>
              <a:t>ontrol pertama dan terakhir selalu titik akhir dari kurva, namun, titik kontrol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id-ID" sz="2400" dirty="0" smtClean="0"/>
              <a:t> (jika ada) umumnya tidak terletak pada kurva.</a:t>
            </a:r>
            <a:endParaRPr lang="en-US" sz="2400" dirty="0"/>
          </a:p>
        </p:txBody>
      </p:sp>
      <p:pic>
        <p:nvPicPr>
          <p:cNvPr id="1028" name="Picture 4" descr="http://upload.wikimedia.org/wikipedia/commons/thumb/d/d0/Bezier_curve.svg/300px-Bezier_curv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799" y="4038600"/>
            <a:ext cx="4134253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Linier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id-ID" sz="2400" dirty="0" smtClean="0"/>
              <a:t> P</a:t>
            </a:r>
            <a:r>
              <a:rPr lang="id-ID" sz="2400" baseline="-25000" dirty="0" smtClean="0"/>
              <a:t>0 </a:t>
            </a:r>
            <a:r>
              <a:rPr lang="id-ID" sz="2400" dirty="0" smtClean="0"/>
              <a:t>dan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, kurva Bézier linear </a:t>
            </a:r>
            <a:r>
              <a:rPr lang="en-US" sz="2400" dirty="0" err="1" smtClean="0"/>
              <a:t>adalah</a:t>
            </a:r>
            <a:r>
              <a:rPr lang="id-ID" sz="2400" dirty="0" smtClean="0"/>
              <a:t> sebuah garis lurus antara dua titik. Kurva diberikan oleh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</a:t>
            </a:r>
            <a:r>
              <a:rPr lang="id-ID" sz="2400" dirty="0" smtClean="0"/>
              <a:t> dalam fungsi kurva Bézier linier menggambarkan seberapa jauh B (t) dari P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. Misalnya ketika </a:t>
            </a:r>
            <a:r>
              <a:rPr lang="id-ID" sz="2400" i="1" dirty="0" smtClean="0"/>
              <a:t>t</a:t>
            </a:r>
            <a:r>
              <a:rPr lang="id-ID" sz="2400" dirty="0" smtClean="0"/>
              <a:t> = 0,25, B (t) adalah seperempat dari jalan dari titik P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. Seperti t bervariasi dari 0 ke 1, B (t) menggambarkan garis lurus dari P0 ke P1.</a:t>
            </a:r>
            <a:endParaRPr lang="en-US" sz="2400" dirty="0"/>
          </a:p>
        </p:txBody>
      </p:sp>
      <p:pic>
        <p:nvPicPr>
          <p:cNvPr id="16386" name="Picture 2" descr="\mathbf{B}(t)=\mathbf{P}_0 + t(\mathbf{P}_1-\mathbf{P}_0)=(1-t)\mathbf{P}_0 + t\mathbf{P}_1 \mbox{ , } t \in [0,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0"/>
            <a:ext cx="6400801" cy="297382"/>
          </a:xfrm>
          <a:prstGeom prst="rect">
            <a:avLst/>
          </a:prstGeom>
          <a:noFill/>
        </p:spPr>
      </p:pic>
      <p:pic>
        <p:nvPicPr>
          <p:cNvPr id="16388" name="Picture 4" descr="Animation of a linear Bézier curve, t in [0,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495800"/>
            <a:ext cx="4572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Kuadratik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id-ID" sz="2400" dirty="0" smtClean="0"/>
              <a:t>poin yang diberikan P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,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, P</a:t>
            </a:r>
            <a:r>
              <a:rPr lang="id-ID" sz="2400" baseline="-25000" dirty="0" smtClean="0"/>
              <a:t>2 </a:t>
            </a:r>
            <a:r>
              <a:rPr lang="en-US" sz="2400" dirty="0" smtClean="0"/>
              <a:t>, </a:t>
            </a:r>
            <a:r>
              <a:rPr lang="id-ID" sz="2400" dirty="0" smtClean="0"/>
              <a:t>kurva Bézier kuadrat adalah </a:t>
            </a:r>
            <a:r>
              <a:rPr lang="en-US" sz="2400" dirty="0" err="1" smtClean="0"/>
              <a:t>lintasan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dilalui</a:t>
            </a:r>
            <a:r>
              <a:rPr lang="en-US" sz="2400" dirty="0" smtClean="0"/>
              <a:t> </a:t>
            </a:r>
            <a:r>
              <a:rPr lang="id-ID" sz="2400" dirty="0" smtClean="0"/>
              <a:t>oleh fungsi B (t),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id-ID" sz="2400" dirty="0" smtClean="0"/>
              <a:t>yang dapat diartikan sebagai interpola</a:t>
            </a:r>
            <a:r>
              <a:rPr lang="en-US" sz="2400" dirty="0" err="1" smtClean="0"/>
              <a:t>si</a:t>
            </a:r>
            <a:r>
              <a:rPr lang="id-ID" sz="2400" dirty="0" smtClean="0"/>
              <a:t> linear dari titik yang sesuai pada kurva Bézier linier dari P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dan dari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2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 smtClean="0"/>
              <a:t>Penyederhanaan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pic>
        <p:nvPicPr>
          <p:cNvPr id="17410" name="Picture 2" descr="\mathbf{B}(t) = (1 - t)[(1 - t) \mathbf P_0 + t \mathbf P_1] + t [(1 - t) \mathbf P_1 + t \mathbf P_2] \mbox{ , } t \in [0,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438400"/>
            <a:ext cx="7663543" cy="304800"/>
          </a:xfrm>
          <a:prstGeom prst="rect">
            <a:avLst/>
          </a:prstGeom>
          <a:noFill/>
        </p:spPr>
      </p:pic>
      <p:pic>
        <p:nvPicPr>
          <p:cNvPr id="17416" name="Picture 8" descr="\mathbf{B}(t) = (1 - t)^{2}\mathbf{P}_0 + 2(1 - t)t\mathbf{P}_1 + t^{2}\mathbf{P}_2 \mbox{ , } t \in [0,1]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876800"/>
            <a:ext cx="7073348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id-ID" sz="2400" dirty="0" smtClean="0"/>
              <a:t>Untuk kurva Bézier kuadrat</a:t>
            </a:r>
            <a:r>
              <a:rPr lang="en-US" sz="2400" dirty="0" err="1" smtClean="0"/>
              <a:t>ik</a:t>
            </a:r>
            <a:r>
              <a:rPr lang="id-ID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dibangun</a:t>
            </a:r>
            <a:r>
              <a:rPr lang="id-ID" sz="2400" dirty="0" smtClean="0"/>
              <a:t> </a:t>
            </a:r>
            <a:r>
              <a:rPr lang="en-US" sz="2400" dirty="0" err="1" smtClean="0"/>
              <a:t>titik</a:t>
            </a:r>
            <a:r>
              <a:rPr lang="id-ID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id-ID" sz="2400" dirty="0" smtClean="0"/>
              <a:t> </a:t>
            </a:r>
            <a:r>
              <a:rPr lang="en-US" sz="2400" dirty="0" smtClean="0"/>
              <a:t>(</a:t>
            </a:r>
            <a:r>
              <a:rPr lang="id-ID" sz="2400" dirty="0" smtClean="0"/>
              <a:t>Q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dan Q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s</a:t>
            </a:r>
            <a:r>
              <a:rPr lang="en-US" sz="2400" dirty="0" smtClean="0"/>
              <a:t>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id-ID" sz="2400" dirty="0" smtClean="0"/>
              <a:t>t bervariasi dari 0 sampai 1:</a:t>
            </a:r>
            <a:br>
              <a:rPr lang="id-ID" sz="2400" dirty="0" smtClean="0"/>
            </a:br>
            <a:r>
              <a:rPr lang="id-ID" sz="2400" dirty="0" smtClean="0"/>
              <a:t/>
            </a:r>
            <a:br>
              <a:rPr lang="id-ID" sz="2400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)  </a:t>
            </a:r>
            <a:r>
              <a:rPr lang="id-ID" sz="2400" dirty="0" smtClean="0"/>
              <a:t>Titik Q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bervariasi dari P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1 </a:t>
            </a:r>
            <a:r>
              <a:rPr lang="id-ID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id-ID" sz="2400" dirty="0" smtClean="0"/>
              <a:t>kurva </a:t>
            </a:r>
            <a:r>
              <a:rPr lang="en-US" sz="2400" dirty="0" smtClean="0"/>
              <a:t>Bezier </a:t>
            </a:r>
            <a:r>
              <a:rPr lang="id-ID" sz="2400" dirty="0" smtClean="0"/>
              <a:t>linier.</a:t>
            </a:r>
            <a:br>
              <a:rPr lang="id-ID" sz="2400" dirty="0" smtClean="0"/>
            </a:br>
            <a:r>
              <a:rPr lang="en-US" sz="2400" dirty="0" smtClean="0"/>
              <a:t>(ii) </a:t>
            </a:r>
            <a:r>
              <a:rPr lang="en-US" sz="2400" dirty="0" err="1" smtClean="0"/>
              <a:t>Titik</a:t>
            </a:r>
            <a:r>
              <a:rPr lang="id-ID" sz="2400" dirty="0" smtClean="0"/>
              <a:t> Q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titik bervariasi dari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2</a:t>
            </a:r>
            <a:r>
              <a:rPr lang="id-ID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id-ID" sz="2400" dirty="0" smtClean="0"/>
              <a:t>kurva Bézier linier.</a:t>
            </a:r>
            <a:br>
              <a:rPr lang="id-ID" sz="2400" dirty="0" smtClean="0"/>
            </a:br>
            <a:r>
              <a:rPr lang="en-US" sz="2400" dirty="0" smtClean="0"/>
              <a:t>(iii)</a:t>
            </a:r>
            <a:r>
              <a:rPr lang="id-ID" sz="2400" dirty="0" smtClean="0"/>
              <a:t> </a:t>
            </a:r>
            <a:r>
              <a:rPr lang="en-US" sz="2400" dirty="0" err="1" smtClean="0"/>
              <a:t>Titik</a:t>
            </a:r>
            <a:r>
              <a:rPr lang="id-ID" sz="2400" dirty="0" smtClean="0"/>
              <a:t> B (t) bervariasi dari Q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ke Q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id-ID" sz="2400" dirty="0" smtClean="0"/>
              <a:t> kurva Bézier kuadrat.</a:t>
            </a:r>
          </a:p>
          <a:p>
            <a:endParaRPr lang="en-US" sz="2400" dirty="0"/>
          </a:p>
        </p:txBody>
      </p:sp>
      <p:pic>
        <p:nvPicPr>
          <p:cNvPr id="4" name="Picture 4" descr="Construction of a quadratic Bézier 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733800"/>
            <a:ext cx="4023360" cy="1676400"/>
          </a:xfrm>
          <a:prstGeom prst="rect">
            <a:avLst/>
          </a:prstGeom>
          <a:noFill/>
        </p:spPr>
      </p:pic>
      <p:pic>
        <p:nvPicPr>
          <p:cNvPr id="5" name="Picture 6" descr="Animation of a quadratic Bézier curve, t in [0,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733800"/>
            <a:ext cx="40386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Bezier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/>
          </a:p>
        </p:txBody>
      </p:sp>
      <p:pic>
        <p:nvPicPr>
          <p:cNvPr id="29698" name="Picture 2" descr="Construction of a cubic Bézier 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819400"/>
            <a:ext cx="3840480" cy="1600200"/>
          </a:xfrm>
          <a:prstGeom prst="rect">
            <a:avLst/>
          </a:prstGeom>
          <a:noFill/>
        </p:spPr>
      </p:pic>
      <p:pic>
        <p:nvPicPr>
          <p:cNvPr id="29700" name="Picture 4" descr="Animation of a cubic Bézier curve, t in [0,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971800"/>
            <a:ext cx="3474720" cy="1447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0" y="1828800"/>
            <a:ext cx="1269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Orde</a:t>
            </a:r>
            <a:r>
              <a:rPr lang="en-US" sz="2800" dirty="0" smtClean="0"/>
              <a:t> 3: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Orde</a:t>
            </a:r>
            <a:r>
              <a:rPr lang="en-US" sz="2800" dirty="0" smtClean="0"/>
              <a:t> 4:</a:t>
            </a:r>
            <a:endParaRPr lang="en-US" sz="2800" dirty="0"/>
          </a:p>
        </p:txBody>
      </p:sp>
      <p:pic>
        <p:nvPicPr>
          <p:cNvPr id="30722" name="Picture 2" descr="Construction of a quartic Bézier 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438400"/>
            <a:ext cx="3581400" cy="1492250"/>
          </a:xfrm>
          <a:prstGeom prst="rect">
            <a:avLst/>
          </a:prstGeom>
          <a:noFill/>
        </p:spPr>
      </p:pic>
      <p:pic>
        <p:nvPicPr>
          <p:cNvPr id="30724" name="Picture 4" descr="File:Bezier 4 bi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438400"/>
            <a:ext cx="36576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i="1" dirty="0" smtClean="0"/>
              <a:t>Divide and Conquer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Bezier.</a:t>
            </a:r>
          </a:p>
          <a:p>
            <a:endParaRPr lang="en-US" sz="2800" dirty="0" smtClean="0"/>
          </a:p>
          <a:p>
            <a:r>
              <a:rPr lang="en-US" sz="2800" dirty="0" smtClean="0"/>
              <a:t>Cara </a:t>
            </a:r>
            <a:r>
              <a:rPr lang="en-US" sz="2800" dirty="0" err="1" smtClean="0"/>
              <a:t>sederhana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id-ID" sz="2800" dirty="0" smtClean="0"/>
              <a:t>menggunakan algoritma titik tengah </a:t>
            </a:r>
            <a:r>
              <a:rPr lang="en-US" sz="2800" dirty="0" smtClean="0"/>
              <a:t>yang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i="1" dirty="0" smtClean="0"/>
              <a:t>divide and conquer</a:t>
            </a:r>
            <a:r>
              <a:rPr lang="id-ID" sz="2800" dirty="0" smtClean="0"/>
              <a:t>.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diperlihatkan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mebentuk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Bezier </a:t>
            </a:r>
            <a:r>
              <a:rPr lang="en-US" sz="2800" dirty="0" err="1" smtClean="0"/>
              <a:t>kuadratik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 </a:t>
            </a:r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tengah</a:t>
            </a:r>
            <a:r>
              <a:rPr lang="en-US" sz="2800" dirty="0" smtClean="0"/>
              <a:t>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i="1" dirty="0" smtClean="0"/>
              <a:t>divide and conquer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481</Words>
  <Application>Microsoft Office PowerPoint</Application>
  <PresentationFormat>On-screen Show (4:3)</PresentationFormat>
  <Paragraphs>117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Aplikasi Divide and Conquer pada: 1. Grafika Komputer 2. Evaluasi expression tree  </vt:lpstr>
      <vt:lpstr>Bezier Curve</vt:lpstr>
      <vt:lpstr>Pemodelan Kurva Bezier</vt:lpstr>
      <vt:lpstr>Kurva Linier</vt:lpstr>
      <vt:lpstr>Kurva Kuadratik</vt:lpstr>
      <vt:lpstr>PowerPoint Presentation</vt:lpstr>
      <vt:lpstr>Kurva Bezier Orde Lebih Tinggi</vt:lpstr>
      <vt:lpstr>PowerPoint Presentation</vt:lpstr>
      <vt:lpstr>Aplikasi Divide and Conquer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Expression Tree</vt:lpstr>
      <vt:lpstr>Mengevaluasi Expression Tree</vt:lpstr>
      <vt:lpstr>PowerPoint Presentation</vt:lpstr>
      <vt:lpstr>PowerPoint Presentation</vt:lpstr>
      <vt:lpstr>PowerPoint Presentation</vt:lpstr>
    </vt:vector>
  </TitlesOfParts>
  <Company>stei-itb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Divide and Conquer pada Grafika Komputer</dc:title>
  <dc:creator>rn</dc:creator>
  <cp:lastModifiedBy>compaq-02</cp:lastModifiedBy>
  <cp:revision>20</cp:revision>
  <dcterms:created xsi:type="dcterms:W3CDTF">2012-09-25T07:12:12Z</dcterms:created>
  <dcterms:modified xsi:type="dcterms:W3CDTF">2012-09-26T04:49:09Z</dcterms:modified>
</cp:coreProperties>
</file>